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6" r:id="rId6"/>
    <p:sldId id="272" r:id="rId7"/>
    <p:sldId id="273" r:id="rId8"/>
    <p:sldId id="274" r:id="rId9"/>
    <p:sldId id="262" r:id="rId10"/>
    <p:sldId id="275" r:id="rId11"/>
    <p:sldId id="271" r:id="rId12"/>
    <p:sldId id="257" r:id="rId13"/>
    <p:sldId id="277" r:id="rId14"/>
    <p:sldId id="276" r:id="rId15"/>
    <p:sldId id="269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57D1"/>
    <a:srgbClr val="92278F"/>
    <a:srgbClr val="755DD9"/>
    <a:srgbClr val="7F4ABF"/>
    <a:srgbClr val="9A17FD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6408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23/10/2019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23/10/2019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94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989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51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4376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647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460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7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466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774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75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Slogan</a:t>
            </a:r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APRESENTAÇÃO</a:t>
            </a:r>
            <a:br>
              <a:rPr lang="pt-BR" noProof="0" dirty="0"/>
            </a:br>
            <a:r>
              <a:rPr lang="pt-BR" noProof="0" dirty="0"/>
              <a:t>TÍTULO    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0" name="Elemento 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Imagem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 02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GRÁFICO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30%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25" name="Espaço Reservado para Tex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25%</a:t>
            </a:r>
          </a:p>
        </p:txBody>
      </p:sp>
      <p:sp>
        <p:nvSpPr>
          <p:cNvPr id="29" name="Espaço Reservado para Tex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10%</a:t>
            </a:r>
          </a:p>
        </p:txBody>
      </p:sp>
      <p:sp>
        <p:nvSpPr>
          <p:cNvPr id="33" name="Espaço Reservado para Tex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5" name="Espaço Reservado para Tex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20%</a:t>
            </a:r>
          </a:p>
        </p:txBody>
      </p:sp>
      <p:sp>
        <p:nvSpPr>
          <p:cNvPr id="36" name="Espaço Reservado para Tex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5%</a:t>
            </a:r>
          </a:p>
        </p:txBody>
      </p:sp>
      <p:sp>
        <p:nvSpPr>
          <p:cNvPr id="39" name="Espaço Reservado para Tex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 dirty="0"/>
              <a:t>Título da Categoria</a:t>
            </a:r>
          </a:p>
        </p:txBody>
      </p:sp>
      <p:sp>
        <p:nvSpPr>
          <p:cNvPr id="19" name="Espaço Reservado para Grá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gráfico</a:t>
            </a:r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3" name="Elemento grá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mídia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DD.MM.20AA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arduinoecia.com.br/2015/08/como-usar-encoder-rotativo-ky-040-arduino.html" TargetMode="Externa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asaufsm.org/2017/07/13/departamento-de-clinica-medica-oferece-dcg-tecnologias-de-informacao-e-computacao-aplicada-a-saude/" TargetMode="Externa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mbarcados.com.br/editorial-iot-internet-das-coisas/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mbarcados.com.br/editorial-iot-internet-das-coisas/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mbarcados.com.br/editorial-iot-internet-das-coisas/" TargetMode="Externa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embarcados.com.br/arduino-saidas-pwm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908427"/>
            <a:ext cx="6127987" cy="2045850"/>
          </a:xfrm>
        </p:spPr>
        <p:txBody>
          <a:bodyPr rtlCol="0"/>
          <a:lstStyle/>
          <a:p>
            <a:pPr rtl="0"/>
            <a:r>
              <a:rPr lang="pt-BR" sz="5800" dirty="0"/>
              <a:t>Introdução à Internet das Coisas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Daniele Araújo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pt-BR" dirty="0"/>
              <a:t>Outubro</a:t>
            </a:r>
            <a:br>
              <a:rPr lang="pt-BR" dirty="0"/>
            </a:br>
            <a:r>
              <a:rPr lang="pt-BR" dirty="0"/>
              <a:t>2019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 rot="21405242">
            <a:off x="4413862" y="192644"/>
            <a:ext cx="8038570" cy="5508825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/>
              <a:t>Arduíno</a:t>
            </a:r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395440"/>
            <a:ext cx="4794372" cy="3230660"/>
          </a:xfrm>
        </p:spPr>
        <p:txBody>
          <a:bodyPr rtlCol="0"/>
          <a:lstStyle/>
          <a:p>
            <a:r>
              <a:rPr lang="pt-BR" sz="1700" dirty="0"/>
              <a:t>O Arduino Uno possui 14 (quatorze) pinos de entrada/saída digital, dos quais 6 (seis) podem ser usadas como PWM (do inglês, Pulse </a:t>
            </a:r>
            <a:r>
              <a:rPr lang="pt-BR" sz="1700" dirty="0" err="1"/>
              <a:t>Width</a:t>
            </a:r>
            <a:r>
              <a:rPr lang="pt-BR" sz="1700" dirty="0"/>
              <a:t> </a:t>
            </a:r>
            <a:r>
              <a:rPr lang="pt-BR" sz="1700" dirty="0" err="1"/>
              <a:t>Modulation</a:t>
            </a:r>
            <a:r>
              <a:rPr lang="pt-BR" sz="1700" dirty="0"/>
              <a:t>), um cristal oscilador de 16 (dezesseis) MHz, conexão USB, entrada de alimentação, conexão ICSP (do inglês, </a:t>
            </a:r>
            <a:r>
              <a:rPr lang="pt-BR" sz="1700" dirty="0" err="1"/>
              <a:t>In-Circuit</a:t>
            </a:r>
            <a:r>
              <a:rPr lang="pt-BR" sz="1700" dirty="0"/>
              <a:t> Serial </a:t>
            </a:r>
            <a:r>
              <a:rPr lang="pt-BR" sz="1700" dirty="0" err="1"/>
              <a:t>Programming</a:t>
            </a:r>
            <a:r>
              <a:rPr lang="pt-BR" sz="1700" dirty="0"/>
              <a:t>) e botão de reset. O Arduino pode comunicar-se facilmente com um computador, permitindo uma </a:t>
            </a:r>
            <a:r>
              <a:rPr lang="pt-BR" sz="1700" dirty="0" err="1"/>
              <a:t>codiﬁcação</a:t>
            </a:r>
            <a:r>
              <a:rPr lang="pt-BR" sz="1700" dirty="0"/>
              <a:t> versátil e vasta, baseada nas linguagens de programação C/C++, para os mais diversos usos e necessidades. 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2239" t="-3135" r="2239" b="1"/>
          <a:stretch/>
        </p:blipFill>
        <p:spPr>
          <a:xfrm>
            <a:off x="5724939" y="1660796"/>
            <a:ext cx="6467061" cy="3230660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68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55" t="4223" r="24138" b="4557"/>
          <a:stretch/>
        </p:blipFill>
        <p:spPr>
          <a:xfrm>
            <a:off x="1396781" y="0"/>
            <a:ext cx="3908793" cy="565867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428" y="908050"/>
            <a:ext cx="4781697" cy="78263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à prática?!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758102" cy="16866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3000" dirty="0"/>
              <a:t>Acesse o link para os exercícios:</a:t>
            </a:r>
          </a:p>
          <a:p>
            <a:pPr rtl="0"/>
            <a:endParaRPr lang="pt-BR" sz="2800" dirty="0"/>
          </a:p>
          <a:p>
            <a:r>
              <a:rPr lang="pt-BR" sz="2000" dirty="0"/>
              <a:t>https://github.com/felurye/secitec-IoT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273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OBRIGADA!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 rtlCol="0"/>
          <a:lstStyle/>
          <a:p>
            <a:pPr rtl="0"/>
            <a:r>
              <a:rPr lang="pt-BR" dirty="0"/>
              <a:t>Daniele Araújo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GitHub: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pt-BR" dirty="0"/>
              <a:t>https://github.com/felurye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 dirty="0" err="1"/>
              <a:t>Email</a:t>
            </a:r>
            <a:r>
              <a:rPr lang="pt-BR" dirty="0"/>
              <a:t>: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593914"/>
            <a:ext cx="4529458" cy="365125"/>
          </a:xfrm>
        </p:spPr>
        <p:txBody>
          <a:bodyPr rtlCol="0"/>
          <a:lstStyle/>
          <a:p>
            <a:pPr rtl="0"/>
            <a:r>
              <a:rPr lang="pt-BR" dirty="0"/>
              <a:t>s.araujodaniele@gmail.com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/>
          <a:stretch/>
        </p:blipFill>
        <p:spPr>
          <a:xfrm rot="21286191">
            <a:off x="5230124" y="323144"/>
            <a:ext cx="7406997" cy="4937997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a Internet das Coisas?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</p:spPr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B30C99AF-B6AD-43A0-B361-B0017E6E0B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rgbClr val="8457D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65" t="64774" r="69" b="5148"/>
          <a:stretch/>
        </p:blipFill>
        <p:spPr>
          <a:xfrm>
            <a:off x="914400" y="2373274"/>
            <a:ext cx="11277600" cy="2549580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Internet das Coisas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818641"/>
            <a:ext cx="4794371" cy="2024822"/>
          </a:xfrm>
        </p:spPr>
        <p:txBody>
          <a:bodyPr rtlCol="0"/>
          <a:lstStyle/>
          <a:p>
            <a:r>
              <a:rPr lang="pt-BR" dirty="0"/>
              <a:t>A Internet das Coisas (do inglês – Internet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Things</a:t>
            </a:r>
            <a:r>
              <a:rPr lang="pt-BR" dirty="0"/>
              <a:t> - </a:t>
            </a:r>
            <a:r>
              <a:rPr lang="pt-BR" dirty="0" err="1"/>
              <a:t>IoT</a:t>
            </a:r>
            <a:r>
              <a:rPr lang="pt-BR" dirty="0"/>
              <a:t>), considerada um novo paradigma tecnológico, é uma extensão da internet atual, onde possibilita aos objetos do cotidiano, com capacidade computacional e de comunicação, conectar-se à Internet.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18" b="9232"/>
          <a:stretch/>
        </p:blipFill>
        <p:spPr>
          <a:xfrm>
            <a:off x="5724939" y="1497496"/>
            <a:ext cx="6467061" cy="342460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09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Internet das Coisas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776342"/>
            <a:ext cx="4794372" cy="3021427"/>
          </a:xfrm>
        </p:spPr>
        <p:txBody>
          <a:bodyPr rtlCol="0"/>
          <a:lstStyle/>
          <a:p>
            <a:r>
              <a:rPr lang="pt-BR" dirty="0"/>
              <a:t>Por meio dessa conexão é possível controlar remotamente os objetos, tornando-os provedores de serviços, assim fazendo-os objetos inteligentes (MANCINI, 2018).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18" b="9232"/>
          <a:stretch/>
        </p:blipFill>
        <p:spPr>
          <a:xfrm>
            <a:off x="5724939" y="1497496"/>
            <a:ext cx="6467061" cy="342460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028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794372" cy="78263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Internet das Coisas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290" y="2776342"/>
            <a:ext cx="4794372" cy="3021427"/>
          </a:xfrm>
        </p:spPr>
        <p:txBody>
          <a:bodyPr rtlCol="0"/>
          <a:lstStyle/>
          <a:p>
            <a:r>
              <a:rPr lang="pt-BR" dirty="0"/>
              <a:t>Essa comunicação também viabiliza o registro contínuo de dados sobre o estado desses objetos durante o seu uso, mediante o uso de sensores, permitindo uma resposta aos dados recebidos, o que deixa visível a diferença básica de um objeto inteligente para um objeto qualquer conectado à Internet. 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18" b="9232"/>
          <a:stretch/>
        </p:blipFill>
        <p:spPr>
          <a:xfrm>
            <a:off x="5724939" y="1497496"/>
            <a:ext cx="6467061" cy="3424606"/>
          </a:xfr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31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-72522" t="-15752" r="-103752" b="-10977"/>
          <a:stretch/>
        </p:blipFill>
        <p:spPr>
          <a:xfrm>
            <a:off x="0" y="0"/>
            <a:ext cx="12192000" cy="5592417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08678"/>
            <a:ext cx="7366026" cy="946532"/>
          </a:xfrm>
        </p:spPr>
        <p:txBody>
          <a:bodyPr rtlCol="0"/>
          <a:lstStyle/>
          <a:p>
            <a:pPr rtl="0"/>
            <a:r>
              <a:rPr lang="pt-BR" dirty="0"/>
              <a:t>Smartwatch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-4502" r="-4502" b="1422"/>
          <a:stretch/>
        </p:blipFill>
        <p:spPr>
          <a:xfrm>
            <a:off x="0" y="1"/>
            <a:ext cx="12192000" cy="5512904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08678"/>
            <a:ext cx="7366026" cy="946532"/>
          </a:xfrm>
        </p:spPr>
        <p:txBody>
          <a:bodyPr rtlCol="0"/>
          <a:lstStyle/>
          <a:p>
            <a:pPr rtl="0"/>
            <a:r>
              <a:rPr lang="pt-BR" dirty="0"/>
              <a:t>Geladeira Inteligente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74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 Internet das coisas, explicada pelo NIC.br">
            <a:hlinkClick r:id="" action="ppaction://media"/>
            <a:extLst>
              <a:ext uri="{FF2B5EF4-FFF2-40B4-BE49-F238E27FC236}">
                <a16:creationId xmlns:a16="http://schemas.microsoft.com/office/drawing/2014/main" id="{2E244DBD-7AB0-4735-9BE8-91431D41789D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625" y="908050"/>
            <a:ext cx="8286750" cy="46609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1600" dirty="0"/>
              <a:t>A Internet das coisas, explicada pelo NIC.br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</p:spPr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514" r="5318"/>
          <a:stretch/>
        </p:blipFill>
        <p:spPr>
          <a:xfrm>
            <a:off x="1396782" y="0"/>
            <a:ext cx="4076366" cy="567193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428" y="908050"/>
            <a:ext cx="4781697" cy="782638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Como começar?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408284"/>
            <a:ext cx="4758102" cy="1686638"/>
          </a:xfrm>
        </p:spPr>
        <p:txBody>
          <a:bodyPr rtlCol="0">
            <a:normAutofit lnSpcReduction="10000"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Arduíno</a:t>
            </a:r>
            <a:r>
              <a:rPr lang="pt-BR" sz="2000" dirty="0"/>
              <a:t> trata-se de uma plataforma de desenvolvimento de sistemas embarcados de baixo custo aberta e livre. O módulo mais comum é  o Uno, baseado no microcontrolador da Atmel (ATmega328).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X SECITEC - 2019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sharepoint/v3"/>
    <ds:schemaRef ds:uri="http://purl.org/dc/dcmitype/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infopath/2007/PartnerControls"/>
    <ds:schemaRef ds:uri="fb0879af-3eba-417a-a55a-ffe6dcd6ca77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divertidas</Template>
  <TotalTime>0</TotalTime>
  <Words>400</Words>
  <Application>Microsoft Office PowerPoint</Application>
  <PresentationFormat>Widescreen</PresentationFormat>
  <Paragraphs>59</Paragraphs>
  <Slides>12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Tema do Office</vt:lpstr>
      <vt:lpstr>Introdução à Internet das Coisas</vt:lpstr>
      <vt:lpstr>O que é a Internet das Coisas?</vt:lpstr>
      <vt:lpstr>Internet das Coisas</vt:lpstr>
      <vt:lpstr>Internet das Coisas</vt:lpstr>
      <vt:lpstr>Internet das Coisas</vt:lpstr>
      <vt:lpstr>Apresentação do PowerPoint</vt:lpstr>
      <vt:lpstr>Apresentação do PowerPoint</vt:lpstr>
      <vt:lpstr>A Internet das coisas, explicada pelo NIC.br</vt:lpstr>
      <vt:lpstr>Como começar?</vt:lpstr>
      <vt:lpstr>Arduíno</vt:lpstr>
      <vt:lpstr>Vamos à prática?!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2019-10-08T14:09:07Z</dcterms:created>
  <dcterms:modified xsi:type="dcterms:W3CDTF">2019-10-23T17:01:19Z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